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6" roundtripDataSignature="AMtx7mgr8JgvVL1rq296SHmnPWfSdWM1l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5B012EA-CF46-41C9-A1F4-CE12219D8688}">
  <a:tblStyle styleId="{A5B012EA-CF46-41C9-A1F4-CE12219D86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customschemas.google.com/relationships/presentationmetadata" Target="metadata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S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437ff22f32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437ff22f32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1437ff22f32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E"/>
              <a:t>LICENSE?</a:t>
            </a:r>
            <a:endParaRPr/>
          </a:p>
        </p:txBody>
      </p:sp>
      <p:sp>
        <p:nvSpPr>
          <p:cNvPr id="153" name="Google Shape;153;p1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0" name="Google Shape;160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8" name="Google Shape;168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E"/>
              <a:t>Preparing for this course earned me a Hacktoberfest 2019 t-shirt, because I submitted a certain number of Pull Requests on GitHub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E"/>
              <a:t>Small incentive</a:t>
            </a:r>
            <a:endParaRPr/>
          </a:p>
        </p:txBody>
      </p:sp>
      <p:sp>
        <p:nvSpPr>
          <p:cNvPr id="194" name="Google Shape;194;p2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8" name="Google Shape;6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4" name="Google Shape;7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451a83a2b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451a83a2b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1451a83a2b4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4a6c91c088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4a6c91c088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14a6c91c088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a6c91c088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a6c91c088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14a6c91c088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4a6c91c08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4a6c91c08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14a6c91c088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4a6c91c088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4a6c91c088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14a6c91c088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SE"/>
              <a:t>Important for ECCC to recognize</a:t>
            </a:r>
            <a:endParaRPr/>
          </a:p>
        </p:txBody>
      </p:sp>
      <p:sp>
        <p:nvSpPr>
          <p:cNvPr id="129" name="Google Shape;129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435bd63121_0_55"/>
          <p:cNvSpPr txBox="1"/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5" name="Google Shape;15;g1435bd63121_0_55"/>
          <p:cNvSpPr txBox="1"/>
          <p:nvPr>
            <p:ph idx="1" type="subTitle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6" name="Google Shape;16;g1435bd63121_0_55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435bd63121_0_90"/>
          <p:cNvSpPr txBox="1"/>
          <p:nvPr>
            <p:ph hasCustomPrompt="1" type="title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g1435bd63121_0_90"/>
          <p:cNvSpPr txBox="1"/>
          <p:nvPr>
            <p:ph idx="1" type="body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1" name="Google Shape;51;g1435bd63121_0_90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435bd63121_0_9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435bd63121_0_96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  <a:defRPr cap="none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g1435bd63121_0_96"/>
          <p:cNvSpPr txBox="1"/>
          <p:nvPr>
            <p:ph idx="1" type="body"/>
          </p:nvPr>
        </p:nvSpPr>
        <p:spPr>
          <a:xfrm>
            <a:off x="609600" y="1600201"/>
            <a:ext cx="109728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g1435bd63121_0_96"/>
          <p:cNvSpPr txBox="1"/>
          <p:nvPr>
            <p:ph idx="10" type="dt"/>
          </p:nvPr>
        </p:nvSpPr>
        <p:spPr>
          <a:xfrm>
            <a:off x="609600" y="6356351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g1435bd63121_0_96"/>
          <p:cNvSpPr txBox="1"/>
          <p:nvPr>
            <p:ph idx="12" type="sldNum"/>
          </p:nvPr>
        </p:nvSpPr>
        <p:spPr>
          <a:xfrm>
            <a:off x="8737600" y="6356351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435bd63121_0_59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g1435bd63121_0_59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1435bd63121_0_62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g1435bd63121_0_62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3" name="Google Shape;23;g1435bd63121_0_62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1435bd63121_0_6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6" name="Google Shape;26;g1435bd63121_0_66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g1435bd63121_0_66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g1435bd63121_0_66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1435bd63121_0_7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31" name="Google Shape;31;g1435bd63121_0_7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1435bd63121_0_74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4" name="Google Shape;34;g1435bd63121_0_74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5" name="Google Shape;35;g1435bd63121_0_74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1435bd63121_0_78"/>
          <p:cNvSpPr txBox="1"/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8" name="Google Shape;38;g1435bd63121_0_78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1435bd63121_0_81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g1435bd63121_0_81"/>
          <p:cNvSpPr txBox="1"/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2" name="Google Shape;42;g1435bd63121_0_81"/>
          <p:cNvSpPr txBox="1"/>
          <p:nvPr>
            <p:ph idx="1" type="subTitle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" name="Google Shape;43;g1435bd63121_0_81"/>
          <p:cNvSpPr txBox="1"/>
          <p:nvPr>
            <p:ph idx="2" type="body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4" name="Google Shape;44;g1435bd63121_0_8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1435bd63121_0_87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7" name="Google Shape;47;g1435bd63121_0_87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435bd63121_0_5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g1435bd63121_0_5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492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indent="-3492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indent="-3492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indent="-3492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indent="-3492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indent="-3492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indent="-3492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indent="-3492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g1435bd63121_0_51"/>
          <p:cNvSpPr txBox="1"/>
          <p:nvPr>
            <p:ph idx="12" type="sldNum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20.png"/><Relationship Id="rId5" Type="http://schemas.openxmlformats.org/officeDocument/2006/relationships/hyperlink" Target="https://doi.org/10.1175/BAMS-D-15-00010.1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7.png"/><Relationship Id="rId4" Type="http://schemas.openxmlformats.org/officeDocument/2006/relationships/hyperlink" Target="https://openradarscience.org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image" Target="../media/image15.png"/><Relationship Id="rId10" Type="http://schemas.openxmlformats.org/officeDocument/2006/relationships/image" Target="../media/image10.png"/><Relationship Id="rId1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9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19.png"/><Relationship Id="rId8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"/>
          <p:cNvSpPr txBox="1"/>
          <p:nvPr>
            <p:ph type="ctrTitle"/>
          </p:nvPr>
        </p:nvSpPr>
        <p:spPr>
          <a:xfrm>
            <a:off x="415600" y="78375"/>
            <a:ext cx="11310300" cy="273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SE"/>
              <a:t>Community weather radar software and Open Science </a:t>
            </a:r>
            <a:endParaRPr/>
          </a:p>
        </p:txBody>
      </p:sp>
      <p:sp>
        <p:nvSpPr>
          <p:cNvPr id="64" name="Google Shape;64;p1"/>
          <p:cNvSpPr txBox="1"/>
          <p:nvPr>
            <p:ph idx="1" type="subTitle"/>
          </p:nvPr>
        </p:nvSpPr>
        <p:spPr>
          <a:xfrm>
            <a:off x="390350" y="3548925"/>
            <a:ext cx="8113800" cy="27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SE" sz="3300"/>
              <a:t>Daniel Michelson and Max Grover</a:t>
            </a:r>
            <a:endParaRPr sz="3300"/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SE" sz="3300"/>
              <a:t>European Conference on Radar in Meteorology and Hydrology</a:t>
            </a:r>
            <a:endParaRPr sz="3300"/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SE" sz="3300"/>
              <a:t>August 28, 2022</a:t>
            </a:r>
            <a:endParaRPr sz="3300"/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SE" sz="3300"/>
              <a:t>Locarno, Switzerland</a:t>
            </a:r>
            <a:endParaRPr sz="3300"/>
          </a:p>
        </p:txBody>
      </p:sp>
      <p:pic>
        <p:nvPicPr>
          <p:cNvPr id="65" name="Google Shape;65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6750" y="2715828"/>
            <a:ext cx="3921524" cy="392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g1437ff22f32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650135" cy="655320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1437ff22f32_1_1"/>
          <p:cNvSpPr txBox="1"/>
          <p:nvPr/>
        </p:nvSpPr>
        <p:spPr>
          <a:xfrm>
            <a:off x="7189975" y="1246925"/>
            <a:ext cx="461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E" sz="1500"/>
              <a:t>Progress made: the role of open software in science</a:t>
            </a:r>
            <a:endParaRPr sz="1500"/>
          </a:p>
        </p:txBody>
      </p:sp>
      <p:sp>
        <p:nvSpPr>
          <p:cNvPr id="142" name="Google Shape;142;g1437ff22f32_1_1"/>
          <p:cNvSpPr txBox="1"/>
          <p:nvPr/>
        </p:nvSpPr>
        <p:spPr>
          <a:xfrm>
            <a:off x="8208250" y="2109000"/>
            <a:ext cx="3892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E" sz="1500"/>
              <a:t>Some solutions for some of our domain</a:t>
            </a:r>
            <a:endParaRPr sz="1500"/>
          </a:p>
        </p:txBody>
      </p:sp>
      <p:pic>
        <p:nvPicPr>
          <p:cNvPr id="143" name="Google Shape;143;g1437ff22f32_1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9988" y="2311750"/>
            <a:ext cx="1368266" cy="5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SE" cap="none"/>
              <a:t>Open science solutions – pro tips (1/2)</a:t>
            </a:r>
            <a:endParaRPr/>
          </a:p>
        </p:txBody>
      </p:sp>
      <p:sp>
        <p:nvSpPr>
          <p:cNvPr id="149" name="Google Shape;149;p18"/>
          <p:cNvSpPr txBox="1"/>
          <p:nvPr>
            <p:ph idx="1" type="body"/>
          </p:nvPr>
        </p:nvSpPr>
        <p:spPr>
          <a:xfrm>
            <a:off x="609600" y="1600201"/>
            <a:ext cx="11582400" cy="52577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2959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"/>
              <a:buAutoNum type="arabicPeriod"/>
            </a:pPr>
            <a:r>
              <a:rPr lang="en-SE"/>
              <a:t>Use Git for collaborative change/version code management</a:t>
            </a:r>
            <a:endParaRPr/>
          </a:p>
          <a:p>
            <a:pPr indent="-527685" lvl="1" marL="91440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rgbClr val="7F7F7F"/>
              </a:buClr>
              <a:buSzPts val="2800"/>
              <a:buChar char="–"/>
            </a:pPr>
            <a:r>
              <a:rPr lang="en-SE"/>
              <a:t>GitHub: github.com </a:t>
            </a:r>
            <a:endParaRPr/>
          </a:p>
          <a:p>
            <a:pPr indent="-527685" lvl="1" marL="91440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rgbClr val="7F7F7F"/>
              </a:buClr>
              <a:buSzPts val="2800"/>
              <a:buChar char="–"/>
            </a:pPr>
            <a:r>
              <a:rPr lang="en-SE"/>
              <a:t>GitLab: gitlab.com</a:t>
            </a:r>
            <a:endParaRPr/>
          </a:p>
          <a:p>
            <a:pPr indent="-529590" lvl="0" marL="51435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"/>
              <a:buAutoNum type="arabicPeriod"/>
            </a:pPr>
            <a:r>
              <a:rPr lang="en-SE"/>
              <a:t>Linux virtual machine on your local computer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rgbClr val="7F7F7F"/>
              </a:buClr>
              <a:buSzPts val="2800"/>
              <a:buChar char="–"/>
            </a:pPr>
            <a:r>
              <a:rPr lang="en-SE"/>
              <a:t>Cost-effective near-replication of official environments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rgbClr val="7F7F7F"/>
              </a:buClr>
              <a:buSzPts val="2800"/>
              <a:buChar char="–"/>
            </a:pPr>
            <a:r>
              <a:rPr lang="en-SE"/>
              <a:t>Good for development, even while traveling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rgbClr val="7F7F7F"/>
              </a:buClr>
              <a:buSzPts val="2800"/>
              <a:buChar char="–"/>
            </a:pPr>
            <a:r>
              <a:rPr lang="en-SE"/>
              <a:t>VM is the starting point, a vehicle, for creating transferrable computational environments</a:t>
            </a:r>
            <a:endParaRPr/>
          </a:p>
          <a:p>
            <a:pPr indent="-342900" lvl="2" marL="137160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SzPts val="1800"/>
              <a:buChar char="•"/>
            </a:pPr>
            <a:r>
              <a:rPr lang="en-SE"/>
              <a:t>Today’s cloud instance is an “elaborated” VM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9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SE" cap="none"/>
              <a:t>Open science solutions – pro tips (2/2)</a:t>
            </a:r>
            <a:endParaRPr/>
          </a:p>
        </p:txBody>
      </p:sp>
      <p:sp>
        <p:nvSpPr>
          <p:cNvPr id="156" name="Google Shape;156;p19"/>
          <p:cNvSpPr txBox="1"/>
          <p:nvPr>
            <p:ph idx="1" type="body"/>
          </p:nvPr>
        </p:nvSpPr>
        <p:spPr>
          <a:xfrm>
            <a:off x="609600" y="1600201"/>
            <a:ext cx="6350496" cy="4709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52959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"/>
              <a:buAutoNum type="arabicPeriod" startAt="3"/>
            </a:pPr>
            <a:r>
              <a:rPr lang="en-SE"/>
              <a:t>If you have a choice, use an open programming language</a:t>
            </a:r>
            <a:endParaRPr/>
          </a:p>
          <a:p>
            <a:pPr indent="-529590" lvl="0" marL="51435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"/>
              <a:buAutoNum type="arabicPeriod" startAt="3"/>
            </a:pPr>
            <a:r>
              <a:rPr lang="en-SE"/>
              <a:t>Avoid proprietary algorithms like Numerical Recipes</a:t>
            </a:r>
            <a:endParaRPr/>
          </a:p>
          <a:p>
            <a:pPr indent="-529590" lvl="0" marL="51435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"/>
              <a:buAutoNum type="arabicPeriod" startAt="3"/>
            </a:pPr>
            <a:r>
              <a:rPr lang="en-SE"/>
              <a:t>Publish code</a:t>
            </a:r>
            <a:endParaRPr/>
          </a:p>
          <a:p>
            <a:pPr indent="-529590" lvl="0" marL="51435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"/>
              <a:buAutoNum type="arabicPeriod" startAt="3"/>
            </a:pPr>
            <a:r>
              <a:rPr lang="en-SE"/>
              <a:t>Publish data</a:t>
            </a:r>
            <a:endParaRPr/>
          </a:p>
          <a:p>
            <a:pPr indent="-529590" lvl="0" marL="51435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"/>
              <a:buAutoNum type="arabicPeriod" startAt="3"/>
            </a:pPr>
            <a:r>
              <a:rPr lang="en-SE"/>
              <a:t>Publish code &amp; data associated with a study/paper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</a:pPr>
            <a:r>
              <a:rPr lang="en-SE"/>
              <a:t>	How? (next slides)</a:t>
            </a:r>
            <a:endParaRPr/>
          </a:p>
          <a:p>
            <a:pPr indent="-529590" lvl="0" marL="51435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"/>
              <a:buAutoNum type="arabicPeriod" startAt="7"/>
            </a:pPr>
            <a:r>
              <a:rPr lang="en-SE"/>
              <a:t>Publish in Open Access journals</a:t>
            </a:r>
            <a:endParaRPr/>
          </a:p>
        </p:txBody>
      </p:sp>
      <p:pic>
        <p:nvPicPr>
          <p:cNvPr id="157" name="Google Shape;15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61131" y="1413376"/>
            <a:ext cx="5083541" cy="54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 txBox="1"/>
          <p:nvPr>
            <p:ph idx="1" type="body"/>
          </p:nvPr>
        </p:nvSpPr>
        <p:spPr>
          <a:xfrm>
            <a:off x="119336" y="2708920"/>
            <a:ext cx="2880320" cy="30243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51435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Arial"/>
              <a:buAutoNum type="arabicPeriod"/>
            </a:pPr>
            <a:r>
              <a:rPr lang="en-SE" sz="2400"/>
              <a:t>Put code, data and ancillary scripts on GitHub</a:t>
            </a:r>
            <a:endParaRPr/>
          </a:p>
          <a:p>
            <a:pPr indent="-514350" lvl="0" marL="5143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Arial"/>
              <a:buAutoNum type="arabicPeriod"/>
            </a:pPr>
            <a:r>
              <a:rPr lang="en-SE" sz="2400"/>
              <a:t>“Create a release” in GitHub</a:t>
            </a:r>
            <a:endParaRPr/>
          </a:p>
          <a:p>
            <a:pPr indent="-311150" lvl="0" marL="51435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descr="A screenshot of a cell phone&#10;&#10;Description automatically generated" id="163" name="Google Shape;16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22808" y="0"/>
            <a:ext cx="926919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0"/>
          <p:cNvSpPr txBox="1"/>
          <p:nvPr>
            <p:ph type="title"/>
          </p:nvPr>
        </p:nvSpPr>
        <p:spPr>
          <a:xfrm>
            <a:off x="20702" y="171599"/>
            <a:ext cx="2999656" cy="23657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None/>
            </a:pPr>
            <a:r>
              <a:rPr lang="en-SE" sz="3200" cap="none"/>
              <a:t>Publishing code and data for a study/paper (1/2)</a:t>
            </a:r>
            <a:endParaRPr/>
          </a:p>
        </p:txBody>
      </p:sp>
      <p:sp>
        <p:nvSpPr>
          <p:cNvPr id="165" name="Google Shape;165;p20"/>
          <p:cNvSpPr/>
          <p:nvPr/>
        </p:nvSpPr>
        <p:spPr>
          <a:xfrm>
            <a:off x="9984432" y="1844824"/>
            <a:ext cx="1440160" cy="692497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/>
          <p:nvPr>
            <p:ph type="title"/>
          </p:nvPr>
        </p:nvSpPr>
        <p:spPr>
          <a:xfrm>
            <a:off x="263352" y="188640"/>
            <a:ext cx="4347106" cy="23657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</a:pPr>
            <a:r>
              <a:rPr lang="en-SE" sz="3200" cap="none"/>
              <a:t>Publishing code and data for a study/paper (2/2)</a:t>
            </a:r>
            <a:endParaRPr/>
          </a:p>
        </p:txBody>
      </p:sp>
      <p:sp>
        <p:nvSpPr>
          <p:cNvPr id="171" name="Google Shape;171;p21"/>
          <p:cNvSpPr txBox="1"/>
          <p:nvPr>
            <p:ph idx="1" type="body"/>
          </p:nvPr>
        </p:nvSpPr>
        <p:spPr>
          <a:xfrm>
            <a:off x="263352" y="2708920"/>
            <a:ext cx="4347106" cy="2592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14350" lvl="0" marL="5143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Font typeface="Arial"/>
              <a:buAutoNum type="arabicPeriod" startAt="3"/>
            </a:pPr>
            <a:r>
              <a:rPr lang="en-SE" sz="2400"/>
              <a:t>Create persistent Digital Object Identifier (DOI) of the release</a:t>
            </a:r>
            <a:endParaRPr/>
          </a:p>
        </p:txBody>
      </p:sp>
      <p:pic>
        <p:nvPicPr>
          <p:cNvPr descr="A screenshot of a social media post&#10;&#10;Description automatically generated" id="172" name="Google Shape;17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32066" y="0"/>
            <a:ext cx="7259934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1"/>
          <p:cNvSpPr/>
          <p:nvPr/>
        </p:nvSpPr>
        <p:spPr>
          <a:xfrm>
            <a:off x="9912424" y="3861048"/>
            <a:ext cx="2160240" cy="1584176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type="title"/>
          </p:nvPr>
        </p:nvSpPr>
        <p:spPr>
          <a:xfrm>
            <a:off x="767408" y="174442"/>
            <a:ext cx="10801200" cy="109431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SE" cap="none"/>
              <a:t>“A minimum standard for publishing…”</a:t>
            </a:r>
            <a:endParaRPr/>
          </a:p>
        </p:txBody>
      </p:sp>
      <p:sp>
        <p:nvSpPr>
          <p:cNvPr id="179" name="Google Shape;179;p22"/>
          <p:cNvSpPr txBox="1"/>
          <p:nvPr>
            <p:ph idx="1" type="body"/>
          </p:nvPr>
        </p:nvSpPr>
        <p:spPr>
          <a:xfrm>
            <a:off x="383704" y="1340768"/>
            <a:ext cx="11424592" cy="432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n-SE" sz="2800"/>
              <a:t>Create a section in the paper entitled e.g. “Computation procedures”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7F7F7F"/>
              </a:buClr>
              <a:buSzPts val="2800"/>
              <a:buChar char="•"/>
            </a:pPr>
            <a:r>
              <a:rPr lang="en-SE" sz="2800"/>
              <a:t>Add a statement describing code availability and accessibility</a:t>
            </a:r>
            <a:endParaRPr/>
          </a:p>
          <a:p>
            <a:pPr indent="-285750" lvl="1" marL="74295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2400"/>
              <a:buChar char="–"/>
            </a:pPr>
            <a:r>
              <a:rPr lang="en-SE" sz="2400"/>
              <a:t>Refer to your DOI</a:t>
            </a:r>
            <a:endParaRPr/>
          </a:p>
        </p:txBody>
      </p:sp>
      <p:pic>
        <p:nvPicPr>
          <p:cNvPr descr="A screenshot of a cell phone&#10;&#10;Description automatically generated" id="180" name="Google Shape;18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344" y="3140968"/>
            <a:ext cx="8674100" cy="3314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1" name="Google Shape;181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85856" y="6258818"/>
            <a:ext cx="4114800" cy="393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2" name="Google Shape;182;p22"/>
          <p:cNvSpPr/>
          <p:nvPr/>
        </p:nvSpPr>
        <p:spPr>
          <a:xfrm>
            <a:off x="1631504" y="5085184"/>
            <a:ext cx="1440160" cy="417850"/>
          </a:xfrm>
          <a:prstGeom prst="ellipse">
            <a:avLst/>
          </a:prstGeom>
          <a:noFill/>
          <a:ln cap="flat" cmpd="sng" w="4445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3" name="Google Shape;183;p22"/>
          <p:cNvCxnSpPr>
            <a:endCxn id="181" idx="1"/>
          </p:cNvCxnSpPr>
          <p:nvPr/>
        </p:nvCxnSpPr>
        <p:spPr>
          <a:xfrm>
            <a:off x="3071756" y="5294068"/>
            <a:ext cx="4814100" cy="1161600"/>
          </a:xfrm>
          <a:prstGeom prst="curvedConnector3">
            <a:avLst>
              <a:gd fmla="val 50000" name="adj1"/>
            </a:avLst>
          </a:prstGeom>
          <a:noFill/>
          <a:ln cap="flat" cmpd="sng" w="44450">
            <a:solidFill>
              <a:srgbClr val="C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84" name="Google Shape;184;p22"/>
          <p:cNvSpPr txBox="1"/>
          <p:nvPr/>
        </p:nvSpPr>
        <p:spPr>
          <a:xfrm>
            <a:off x="8903296" y="2564904"/>
            <a:ext cx="3288704" cy="12926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SE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Damian Irving, 2016: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SE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Minimum Standard for Publishing Computational Results in the Weather and Climate Sciences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SE" sz="12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https://doi.org/10.1175/BAMS-D-15-00010.1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SE" cap="none"/>
              <a:t>Advanced pro tips: open workflows (1/2)</a:t>
            </a:r>
            <a:endParaRPr/>
          </a:p>
        </p:txBody>
      </p:sp>
      <p:sp>
        <p:nvSpPr>
          <p:cNvPr id="190" name="Google Shape;190;p23"/>
          <p:cNvSpPr txBox="1"/>
          <p:nvPr>
            <p:ph idx="1" type="body"/>
          </p:nvPr>
        </p:nvSpPr>
        <p:spPr>
          <a:xfrm>
            <a:off x="609600" y="1600201"/>
            <a:ext cx="10972800" cy="498316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814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SE"/>
              <a:t>Same logic used to build local VM can be scaled up to HPC and cloud computing platforms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rgbClr val="7F7F7F"/>
              </a:buClr>
              <a:buSzPts val="2800"/>
              <a:buChar char="–"/>
            </a:pPr>
            <a:r>
              <a:rPr lang="en-SE"/>
              <a:t>Pangeo cloud and mybinder.org are good examples: automated deployment!</a:t>
            </a:r>
            <a:endParaRPr/>
          </a:p>
          <a:p>
            <a:pPr indent="-3581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SE"/>
              <a:t>Jupyter notebooks can be used to organize: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rgbClr val="7F7F7F"/>
              </a:buClr>
              <a:buSzPts val="2800"/>
              <a:buChar char="–"/>
            </a:pPr>
            <a:r>
              <a:rPr lang="en-SE"/>
              <a:t>Educational material, proof-of-concept, little resources needed</a:t>
            </a:r>
            <a:endParaRPr/>
          </a:p>
          <a:p>
            <a:pPr indent="-299085" lvl="1" marL="742950" rtl="0" algn="l">
              <a:lnSpc>
                <a:spcPct val="100000"/>
              </a:lnSpc>
              <a:spcBef>
                <a:spcPts val="518"/>
              </a:spcBef>
              <a:spcAft>
                <a:spcPts val="0"/>
              </a:spcAft>
              <a:buClr>
                <a:srgbClr val="7F7F7F"/>
              </a:buClr>
              <a:buSzPts val="2800"/>
              <a:buChar char="–"/>
            </a:pPr>
            <a:r>
              <a:rPr lang="en-SE"/>
              <a:t>Parallel cloud computing</a:t>
            </a:r>
            <a:endParaRPr/>
          </a:p>
          <a:p>
            <a:pPr indent="-3581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SE"/>
              <a:t>Google Colab can run Jupyter notebooks found on GitHub.</a:t>
            </a:r>
            <a:endParaRPr/>
          </a:p>
          <a:p>
            <a:pPr indent="-358140" lvl="0" marL="342900" rtl="0" algn="l">
              <a:lnSpc>
                <a:spcPct val="100000"/>
              </a:lnSpc>
              <a:spcBef>
                <a:spcPts val="592"/>
              </a:spcBef>
              <a:spcAft>
                <a:spcPts val="0"/>
              </a:spcAft>
              <a:buClr>
                <a:srgbClr val="7F7F7F"/>
              </a:buClr>
              <a:buSzPts val="3200"/>
              <a:buChar char="•"/>
            </a:pPr>
            <a:r>
              <a:rPr lang="en-SE"/>
              <a:t>If data are also in the cloud, e.g. NEXRAD LII radar data in AWS, then end-to-end workflows are achievable openly!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>
            <p:ph type="title"/>
          </p:nvPr>
        </p:nvSpPr>
        <p:spPr>
          <a:xfrm>
            <a:off x="609600" y="18864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SE" cap="none"/>
              <a:t>Advanced pro tips: open workflows (2/2)</a:t>
            </a:r>
            <a:endParaRPr/>
          </a:p>
        </p:txBody>
      </p:sp>
      <p:pic>
        <p:nvPicPr>
          <p:cNvPr id="197" name="Google Shape;19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050" y="1331640"/>
            <a:ext cx="7371907" cy="522156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4"/>
          <p:cNvSpPr/>
          <p:nvPr/>
        </p:nvSpPr>
        <p:spPr>
          <a:xfrm>
            <a:off x="3905151" y="3249006"/>
            <a:ext cx="792000" cy="360000"/>
          </a:xfrm>
          <a:prstGeom prst="roundRect">
            <a:avLst>
              <a:gd fmla="val 16667" name="adj"/>
            </a:avLst>
          </a:prstGeom>
          <a:noFill/>
          <a:ln cap="flat" cmpd="sng" w="25400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/>
          <p:nvPr>
            <p:ph type="title"/>
          </p:nvPr>
        </p:nvSpPr>
        <p:spPr>
          <a:xfrm>
            <a:off x="609600" y="274638"/>
            <a:ext cx="11391056" cy="149817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SE" cap="none"/>
              <a:t>Rethinking the roles of the scientific paper and scientific process</a:t>
            </a:r>
            <a:endParaRPr/>
          </a:p>
        </p:txBody>
      </p:sp>
      <p:sp>
        <p:nvSpPr>
          <p:cNvPr id="204" name="Google Shape;204;p25"/>
          <p:cNvSpPr txBox="1"/>
          <p:nvPr>
            <p:ph idx="1" type="body"/>
          </p:nvPr>
        </p:nvSpPr>
        <p:spPr>
          <a:xfrm>
            <a:off x="609600" y="1988851"/>
            <a:ext cx="11103000" cy="47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0857" lvl="0" marL="43199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40"/>
              <a:buFont typeface="Noto Sans Symbols"/>
              <a:buChar char="●"/>
            </a:pPr>
            <a:r>
              <a:rPr lang="en-SE"/>
              <a:t>The paper: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✔️"/>
            </a:pPr>
            <a:r>
              <a:rPr i="1" lang="en-SE"/>
              <a:t>advertises </a:t>
            </a:r>
            <a:r>
              <a:rPr lang="en-SE"/>
              <a:t>the science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✔️"/>
            </a:pPr>
            <a:r>
              <a:rPr lang="en-SE"/>
              <a:t>provides analysis and interpretation</a:t>
            </a:r>
            <a:endParaRPr/>
          </a:p>
          <a:p>
            <a:pPr indent="-3429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✔️"/>
            </a:pPr>
            <a:r>
              <a:rPr lang="en-SE"/>
              <a:t>peer review gives it the seal of approval</a:t>
            </a:r>
            <a:endParaRPr/>
          </a:p>
          <a:p>
            <a:pPr indent="-330858" lvl="0" marL="432000" rtl="0" algn="l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>
                <a:srgbClr val="7F7F7F"/>
              </a:buClr>
              <a:buSzPts val="1440"/>
              <a:buFont typeface="Noto Sans Symbols"/>
              <a:buChar char="●"/>
            </a:pPr>
            <a:r>
              <a:rPr lang="en-SE"/>
              <a:t>The </a:t>
            </a:r>
            <a:r>
              <a:rPr i="1" lang="en-SE"/>
              <a:t>substance </a:t>
            </a:r>
            <a:r>
              <a:rPr lang="en-SE"/>
              <a:t>of the science is in the data, code and workflow</a:t>
            </a:r>
            <a:endParaRPr/>
          </a:p>
          <a:p>
            <a:pPr indent="-463200" lvl="1" marL="96525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F7F7F"/>
              </a:buClr>
              <a:buSzPts val="1260"/>
              <a:buFont typeface="Arial"/>
              <a:buChar char="✔️"/>
            </a:pPr>
            <a:r>
              <a:rPr lang="en-SE"/>
              <a:t>Because everything is open, transparent, &amp; reproducible</a:t>
            </a:r>
            <a:endParaRPr/>
          </a:p>
          <a:p>
            <a:pPr indent="-330858" lvl="0" marL="432000" rtl="0" algn="l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>
                <a:srgbClr val="7F7F7F"/>
              </a:buClr>
              <a:buSzPts val="1440"/>
              <a:buFont typeface="Noto Sans Symbols"/>
              <a:buChar char="●"/>
            </a:pPr>
            <a:r>
              <a:rPr lang="en-SE"/>
              <a:t>Working technical solutions can be collaborative from the start</a:t>
            </a:r>
            <a:endParaRPr/>
          </a:p>
          <a:p>
            <a:pPr indent="-330858" lvl="0" marL="432000" rtl="0" algn="l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>
                <a:srgbClr val="7F7F7F"/>
              </a:buClr>
              <a:buSzPts val="1440"/>
              <a:buFont typeface="Noto Sans Symbols"/>
              <a:buChar char="●"/>
            </a:pPr>
            <a:r>
              <a:rPr lang="en-SE"/>
              <a:t>Innovation cycles can accelerate (COVID-19 vaccines?)</a:t>
            </a:r>
            <a:endParaRPr/>
          </a:p>
          <a:p>
            <a:pPr indent="-330858" lvl="0" marL="432000" rtl="0" algn="l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>
                <a:srgbClr val="7F7F7F"/>
              </a:buClr>
              <a:buSzPts val="1440"/>
              <a:buFont typeface="Noto Sans Symbols"/>
              <a:buChar char="●"/>
            </a:pPr>
            <a:r>
              <a:rPr lang="en-SE"/>
              <a:t>People who do the heavy lifting on preparing and publishing data and code can be potentially rewarded for it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 txBox="1"/>
          <p:nvPr/>
        </p:nvSpPr>
        <p:spPr>
          <a:xfrm>
            <a:off x="3561775" y="94575"/>
            <a:ext cx="6140100" cy="7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Arial"/>
              <a:buNone/>
            </a:pPr>
            <a:r>
              <a:rPr b="1" i="0" lang="en-SE" sz="44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Thank you! Now Get Involved!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0" name="Google Shape;2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5325" y="936798"/>
            <a:ext cx="8053711" cy="577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7"/>
          <p:cNvSpPr txBox="1"/>
          <p:nvPr/>
        </p:nvSpPr>
        <p:spPr>
          <a:xfrm>
            <a:off x="8293950" y="5476325"/>
            <a:ext cx="3336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E" sz="2400" u="sng">
                <a:solidFill>
                  <a:schemeClr val="hlink"/>
                </a:solidFill>
                <a:hlinkClick r:id="rId4"/>
              </a:rPr>
              <a:t>openradarscience.org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SE" cap="none"/>
              <a:t>Outline</a:t>
            </a:r>
            <a:endParaRPr/>
          </a:p>
        </p:txBody>
      </p:sp>
      <p:sp>
        <p:nvSpPr>
          <p:cNvPr id="71" name="Google Shape;71;p2"/>
          <p:cNvSpPr txBox="1"/>
          <p:nvPr>
            <p:ph idx="1" type="body"/>
          </p:nvPr>
        </p:nvSpPr>
        <p:spPr>
          <a:xfrm>
            <a:off x="609600" y="1600201"/>
            <a:ext cx="10972800" cy="52577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0857" lvl="0" marL="43199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440"/>
              <a:buFont typeface="Noto Sans Symbols"/>
              <a:buChar char="●"/>
            </a:pPr>
            <a:r>
              <a:rPr lang="en-SE"/>
              <a:t>Open Science basics and background (bottom-up)</a:t>
            </a:r>
            <a:endParaRPr/>
          </a:p>
          <a:p>
            <a:pPr indent="-330858" lvl="0" marL="432000" rtl="0" algn="l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>
                <a:srgbClr val="7F7F7F"/>
              </a:buClr>
              <a:buSzPts val="1440"/>
              <a:buFont typeface="Noto Sans Symbols"/>
              <a:buChar char="●"/>
            </a:pPr>
            <a:r>
              <a:rPr lang="en-SE"/>
              <a:t>Open Science developments</a:t>
            </a:r>
            <a:endParaRPr/>
          </a:p>
          <a:p>
            <a:pPr indent="-330858" lvl="0" marL="432000" rtl="0" algn="l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>
                <a:srgbClr val="7F7F7F"/>
              </a:buClr>
              <a:buSzPts val="1440"/>
              <a:buFont typeface="Noto Sans Symbols"/>
              <a:buChar char="●"/>
            </a:pPr>
            <a:r>
              <a:rPr lang="en-SE"/>
              <a:t>Moving towards more Open Science practices</a:t>
            </a:r>
            <a:endParaRPr/>
          </a:p>
          <a:p>
            <a:pPr indent="0" lvl="0" marL="108000" rtl="0" algn="l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>
                <a:srgbClr val="7F7F7F"/>
              </a:buClr>
              <a:buSzPts val="1440"/>
              <a:buNone/>
            </a:pPr>
            <a:r>
              <a:t/>
            </a:r>
            <a:endParaRPr b="1"/>
          </a:p>
          <a:p>
            <a:pPr indent="0" lvl="0" marL="108000" rtl="0" algn="l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>
                <a:srgbClr val="7F7F7F"/>
              </a:buClr>
              <a:buSzPts val="1440"/>
              <a:buNone/>
            </a:pPr>
            <a:r>
              <a:rPr b="1" lang="en-SE"/>
              <a:t>Disclaimer</a:t>
            </a:r>
            <a:r>
              <a:rPr lang="en-SE"/>
              <a:t>: this talk is not intended as communication of direction on how science should be conducted, nor is it intended as critique of existing practices.</a:t>
            </a:r>
            <a:endParaRPr/>
          </a:p>
          <a:p>
            <a:pPr indent="0" lvl="0" marL="108000" rtl="0" algn="l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Clr>
                <a:srgbClr val="7F7F7F"/>
              </a:buClr>
              <a:buSzPts val="1440"/>
              <a:buNone/>
            </a:pPr>
            <a:r>
              <a:rPr lang="en-SE"/>
              <a:t>Not </a:t>
            </a:r>
            <a:r>
              <a:rPr b="1" lang="en-SE"/>
              <a:t>what</a:t>
            </a:r>
            <a:r>
              <a:rPr lang="en-SE"/>
              <a:t> to science, but ideas on </a:t>
            </a:r>
            <a:r>
              <a:rPr b="1" lang="en-SE"/>
              <a:t>how</a:t>
            </a:r>
            <a:r>
              <a:rPr lang="en-SE"/>
              <a:t> to science.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SE" cap="none"/>
              <a:t>What is Open Science in practice?</a:t>
            </a:r>
            <a:endParaRPr/>
          </a:p>
        </p:txBody>
      </p:sp>
      <p:sp>
        <p:nvSpPr>
          <p:cNvPr id="77" name="Google Shape;77;p3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59999"/>
              <a:buNone/>
            </a:pPr>
            <a:r>
              <a:rPr lang="en-SE"/>
              <a:t>Open Data + Open Algorithms + Open Software + Open Peer Review + Open Access Publication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rgbClr val="7F7F7F"/>
              </a:buClr>
              <a:buSzPct val="133333"/>
              <a:buNone/>
            </a:pPr>
            <a:r>
              <a:rPr lang="en-SE"/>
              <a:t>Thereby, science process and outputs can be:</a:t>
            </a:r>
            <a:endParaRPr/>
          </a:p>
          <a:p>
            <a:pPr indent="-300513" lvl="1" marL="742950" rtl="0" algn="l">
              <a:lnSpc>
                <a:spcPct val="100000"/>
              </a:lnSpc>
              <a:spcBef>
                <a:spcPts val="527"/>
              </a:spcBef>
              <a:spcAft>
                <a:spcPts val="0"/>
              </a:spcAft>
              <a:buClr>
                <a:srgbClr val="7F7F7F"/>
              </a:buClr>
              <a:buSzPct val="100000"/>
              <a:buFont typeface="Arial"/>
              <a:buChar char="✔️"/>
            </a:pPr>
            <a:r>
              <a:rPr lang="en-SE" sz="3100">
                <a:solidFill>
                  <a:srgbClr val="7F7F7F"/>
                </a:solidFill>
              </a:rPr>
              <a:t>Transparent</a:t>
            </a:r>
            <a:endParaRPr/>
          </a:p>
          <a:p>
            <a:pPr indent="-300513" lvl="1" marL="742950" rtl="0" algn="l">
              <a:lnSpc>
                <a:spcPct val="100000"/>
              </a:lnSpc>
              <a:spcBef>
                <a:spcPts val="527"/>
              </a:spcBef>
              <a:spcAft>
                <a:spcPts val="0"/>
              </a:spcAft>
              <a:buClr>
                <a:srgbClr val="7F7F7F"/>
              </a:buClr>
              <a:buSzPct val="100000"/>
              <a:buFont typeface="Arial"/>
              <a:buChar char="✔️"/>
            </a:pPr>
            <a:r>
              <a:rPr lang="en-SE" sz="3100">
                <a:solidFill>
                  <a:srgbClr val="7F7F7F"/>
                </a:solidFill>
              </a:rPr>
              <a:t>Reproducible</a:t>
            </a:r>
            <a:endParaRPr/>
          </a:p>
          <a:p>
            <a:pPr indent="-300513" lvl="1" marL="742950" rtl="0" algn="l">
              <a:lnSpc>
                <a:spcPct val="100000"/>
              </a:lnSpc>
              <a:spcBef>
                <a:spcPts val="527"/>
              </a:spcBef>
              <a:spcAft>
                <a:spcPts val="0"/>
              </a:spcAft>
              <a:buClr>
                <a:srgbClr val="7F7F7F"/>
              </a:buClr>
              <a:buSzPct val="100000"/>
              <a:buFont typeface="Arial"/>
              <a:buChar char="✔️"/>
            </a:pPr>
            <a:r>
              <a:rPr lang="en-SE" sz="3100">
                <a:solidFill>
                  <a:srgbClr val="7F7F7F"/>
                </a:solidFill>
              </a:rPr>
              <a:t>Transferrable</a:t>
            </a:r>
            <a:endParaRPr/>
          </a:p>
          <a:p>
            <a:pPr indent="-300513" lvl="1" marL="742950" rtl="0" algn="l">
              <a:lnSpc>
                <a:spcPct val="100000"/>
              </a:lnSpc>
              <a:spcBef>
                <a:spcPts val="527"/>
              </a:spcBef>
              <a:spcAft>
                <a:spcPts val="0"/>
              </a:spcAft>
              <a:buClr>
                <a:srgbClr val="7F7F7F"/>
              </a:buClr>
              <a:buSzPct val="100000"/>
              <a:buFont typeface="Arial"/>
              <a:buChar char="✔️"/>
            </a:pPr>
            <a:r>
              <a:rPr lang="en-SE" sz="3100"/>
              <a:t>Collaborative</a:t>
            </a:r>
            <a:endParaRPr sz="3100">
              <a:solidFill>
                <a:srgbClr val="7F7F7F"/>
              </a:solidFill>
            </a:endParaRPr>
          </a:p>
          <a:p>
            <a:pPr indent="-300513" lvl="1" marL="742950" rtl="0" algn="l">
              <a:lnSpc>
                <a:spcPct val="100000"/>
              </a:lnSpc>
              <a:spcBef>
                <a:spcPts val="527"/>
              </a:spcBef>
              <a:spcAft>
                <a:spcPts val="0"/>
              </a:spcAft>
              <a:buClr>
                <a:srgbClr val="7F7F7F"/>
              </a:buClr>
              <a:buSzPct val="100000"/>
              <a:buFont typeface="Arial"/>
              <a:buChar char="✔️"/>
            </a:pPr>
            <a:r>
              <a:rPr lang="en-SE" sz="3100">
                <a:solidFill>
                  <a:srgbClr val="7F7F7F"/>
                </a:solidFill>
              </a:rPr>
              <a:t>Credible!</a:t>
            </a:r>
            <a:endParaRPr/>
          </a:p>
          <a:p>
            <a:pPr indent="-300513" lvl="1" marL="742950" rtl="0" algn="l">
              <a:lnSpc>
                <a:spcPct val="100000"/>
              </a:lnSpc>
              <a:spcBef>
                <a:spcPts val="527"/>
              </a:spcBef>
              <a:spcAft>
                <a:spcPts val="0"/>
              </a:spcAft>
              <a:buClr>
                <a:srgbClr val="7F7F7F"/>
              </a:buClr>
              <a:buSzPct val="100000"/>
              <a:buFont typeface="Arial"/>
              <a:buChar char="✔️"/>
            </a:pPr>
            <a:r>
              <a:rPr lang="en-SE" sz="3100">
                <a:solidFill>
                  <a:srgbClr val="7F7F7F"/>
                </a:solidFill>
              </a:rPr>
              <a:t>Durable, sustainable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48"/>
              </a:spcBef>
              <a:spcAft>
                <a:spcPts val="0"/>
              </a:spcAft>
              <a:buClr>
                <a:srgbClr val="C00000"/>
              </a:buClr>
              <a:buSzPct val="133333"/>
              <a:buNone/>
            </a:pPr>
            <a:r>
              <a:rPr lang="en-SE">
                <a:solidFill>
                  <a:srgbClr val="C00000"/>
                </a:solidFill>
              </a:rPr>
              <a:t>IMPORTANT!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rgbClr val="7F7F7F"/>
              </a:buClr>
              <a:buSzPct val="133333"/>
              <a:buNone/>
            </a:pPr>
            <a:r>
              <a:rPr lang="en-SE"/>
              <a:t>No conflict between Intellectual Property Rights (IPR) and licensing.</a:t>
            </a:r>
            <a:endParaRPr/>
          </a:p>
        </p:txBody>
      </p:sp>
      <p:pic>
        <p:nvPicPr>
          <p:cNvPr id="78" name="Google Shape;7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95405" y="2276872"/>
            <a:ext cx="2885171" cy="288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451a83a2b4_0_0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SE"/>
              <a:t>NASA Transform to Open Science (TOPS) Initiative</a:t>
            </a:r>
            <a:endParaRPr/>
          </a:p>
        </p:txBody>
      </p:sp>
      <p:sp>
        <p:nvSpPr>
          <p:cNvPr id="85" name="Google Shape;85;g1451a83a2b4_0_0"/>
          <p:cNvSpPr txBox="1"/>
          <p:nvPr>
            <p:ph idx="1" type="body"/>
          </p:nvPr>
        </p:nvSpPr>
        <p:spPr>
          <a:xfrm>
            <a:off x="609600" y="1600200"/>
            <a:ext cx="54864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spcBef>
                <a:spcPts val="360"/>
              </a:spcBef>
              <a:spcAft>
                <a:spcPts val="0"/>
              </a:spcAft>
              <a:buSzPts val="2000"/>
              <a:buChar char="●"/>
            </a:pPr>
            <a:r>
              <a:rPr lang="en-SE" sz="2000"/>
              <a:t>Key components</a:t>
            </a:r>
            <a:endParaRPr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SE" sz="1500"/>
              <a:t>Open meetings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SE" sz="1500"/>
              <a:t>Open curriculum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SE" sz="1500"/>
              <a:t>Open data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SE" sz="1500"/>
              <a:t>Open compute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SE" sz="1500"/>
              <a:t>Incentives for participating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SE" sz="2000"/>
              <a:t>Goals</a:t>
            </a:r>
            <a:endParaRPr sz="2000"/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7987"/>
              </a:buClr>
              <a:buSzPts val="1500"/>
              <a:buChar char="○"/>
            </a:pPr>
            <a:r>
              <a:rPr lang="en-SE" sz="1500">
                <a:solidFill>
                  <a:srgbClr val="6A7987"/>
                </a:solidFill>
                <a:highlight>
                  <a:srgbClr val="FFFFFF"/>
                </a:highlight>
              </a:rPr>
              <a:t>Increase understanding and adoption of open science principles and techniques in our Mission and Research Communities</a:t>
            </a:r>
            <a:endParaRPr>
              <a:solidFill>
                <a:srgbClr val="6A7987"/>
              </a:solidFill>
              <a:highlight>
                <a:srgbClr val="FFFFFF"/>
              </a:highlight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7987"/>
              </a:buClr>
              <a:buSzPts val="1500"/>
              <a:buChar char="○"/>
            </a:pPr>
            <a:r>
              <a:rPr lang="en-SE" sz="1500">
                <a:solidFill>
                  <a:srgbClr val="6A7987"/>
                </a:solidFill>
                <a:highlight>
                  <a:srgbClr val="FFFFFF"/>
                </a:highlight>
              </a:rPr>
              <a:t>Accelerate major scientific discoveries through supporting the adoption of open science</a:t>
            </a:r>
            <a:endParaRPr sz="1500">
              <a:solidFill>
                <a:srgbClr val="6A7987"/>
              </a:solidFill>
              <a:highlight>
                <a:srgbClr val="FFFFFF"/>
              </a:highlight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A7987"/>
              </a:buClr>
              <a:buSzPts val="1500"/>
              <a:buChar char="○"/>
            </a:pPr>
            <a:r>
              <a:rPr lang="en-SE" sz="1500">
                <a:solidFill>
                  <a:srgbClr val="6A7987"/>
                </a:solidFill>
                <a:highlight>
                  <a:srgbClr val="FFFFFF"/>
                </a:highlight>
              </a:rPr>
              <a:t>Broaden participation by historically excluded communities</a:t>
            </a:r>
            <a:endParaRPr sz="1500">
              <a:solidFill>
                <a:srgbClr val="6A7987"/>
              </a:solidFill>
              <a:highlight>
                <a:srgbClr val="FFFFFF"/>
              </a:highlight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6A7987"/>
              </a:buClr>
              <a:buSzPts val="2000"/>
              <a:buChar char="●"/>
            </a:pPr>
            <a:r>
              <a:rPr lang="en-SE" sz="2000"/>
              <a:t>$40 million+ initiative</a:t>
            </a:r>
            <a:endParaRPr sz="2000">
              <a:solidFill>
                <a:srgbClr val="6A7987"/>
              </a:solidFill>
              <a:highlight>
                <a:srgbClr val="FFFFFF"/>
              </a:highlight>
            </a:endParaRPr>
          </a:p>
        </p:txBody>
      </p:sp>
      <p:pic>
        <p:nvPicPr>
          <p:cNvPr id="86" name="Google Shape;86;g1451a83a2b4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2650" y="1724453"/>
            <a:ext cx="3921524" cy="392152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g1451a83a2b4_0_0"/>
          <p:cNvSpPr txBox="1"/>
          <p:nvPr/>
        </p:nvSpPr>
        <p:spPr>
          <a:xfrm>
            <a:off x="8889675" y="5775625"/>
            <a:ext cx="322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E"/>
              <a:t>Image </a:t>
            </a:r>
            <a:r>
              <a:rPr lang="en-SE"/>
              <a:t>courtesy</a:t>
            </a:r>
            <a:r>
              <a:rPr lang="en-SE"/>
              <a:t> of NASA TOPS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4a6c91c088_0_20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SE"/>
              <a:t>What is Pangeo?</a:t>
            </a:r>
            <a:endParaRPr/>
          </a:p>
        </p:txBody>
      </p:sp>
      <p:pic>
        <p:nvPicPr>
          <p:cNvPr id="94" name="Google Shape;94;g14a6c91c088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025" y="1232438"/>
            <a:ext cx="9501366" cy="5135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4a6c91c088_0_7"/>
          <p:cNvSpPr txBox="1"/>
          <p:nvPr>
            <p:ph type="title"/>
          </p:nvPr>
        </p:nvSpPr>
        <p:spPr>
          <a:xfrm>
            <a:off x="609600" y="135613"/>
            <a:ext cx="109728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SE"/>
              <a:t>Pangeo</a:t>
            </a:r>
            <a:endParaRPr/>
          </a:p>
        </p:txBody>
      </p:sp>
      <p:pic>
        <p:nvPicPr>
          <p:cNvPr id="101" name="Google Shape;101;g14a6c91c088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200" y="1185938"/>
            <a:ext cx="10715625" cy="51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4a6c91c088_0_0"/>
          <p:cNvSpPr txBox="1"/>
          <p:nvPr>
            <p:ph type="title"/>
          </p:nvPr>
        </p:nvSpPr>
        <p:spPr>
          <a:xfrm>
            <a:off x="609600" y="135613"/>
            <a:ext cx="109728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SE"/>
              <a:t>The Importance of Interoperability</a:t>
            </a:r>
            <a:endParaRPr/>
          </a:p>
        </p:txBody>
      </p:sp>
      <p:pic>
        <p:nvPicPr>
          <p:cNvPr id="108" name="Google Shape;108;g14a6c91c088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5650" y="1022675"/>
            <a:ext cx="8814800" cy="495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4a6c91c088_1_1"/>
          <p:cNvSpPr txBox="1"/>
          <p:nvPr>
            <p:ph type="title"/>
          </p:nvPr>
        </p:nvSpPr>
        <p:spPr>
          <a:xfrm>
            <a:off x="609600" y="155488"/>
            <a:ext cx="109728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SE"/>
              <a:t>Applying this to the Open Radar Community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SE"/>
              <a:t>(Pick one or more from each row)</a:t>
            </a:r>
            <a:endParaRPr/>
          </a:p>
        </p:txBody>
      </p:sp>
      <p:graphicFrame>
        <p:nvGraphicFramePr>
          <p:cNvPr id="115" name="Google Shape;115;g14a6c91c088_1_1"/>
          <p:cNvGraphicFramePr/>
          <p:nvPr/>
        </p:nvGraphicFramePr>
        <p:xfrm>
          <a:off x="495725" y="1417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{A5B012EA-CF46-41C9-A1F4-CE12219D8688}</a:tableStyleId>
              </a:tblPr>
              <a:tblGrid>
                <a:gridCol w="3788925"/>
                <a:gridCol w="3788925"/>
                <a:gridCol w="3788925"/>
              </a:tblGrid>
              <a:tr h="85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SE"/>
                        <a:t>Data Models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E"/>
                        <a:t>PyART Radar (based on CfRadial 1.4)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E"/>
                        <a:t>BALTRAD objects (based on ODIM_H5)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E"/>
                        <a:t>wradlib 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1018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SE"/>
                        <a:t>N-D Arrays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1318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SE"/>
                        <a:t>Processing Mode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E"/>
                        <a:t>Interactive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E"/>
                        <a:t>Batch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97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SE"/>
                        <a:t>Compute Platform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E"/>
                        <a:t>HPC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E"/>
                        <a:t>Cloud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968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SE"/>
                        <a:t>Foundation + Language</a:t>
                      </a:r>
                      <a:endParaRPr b="1"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E"/>
                        <a:t>Py-ART, wradlib, PyRAD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45720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45720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45720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SE"/>
                        <a:t>LROSE, BALTRAD</a:t>
                      </a:r>
                      <a:endParaRPr/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116" name="Google Shape;116;g14a6c91c088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986" y="2342726"/>
            <a:ext cx="904253" cy="904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14a6c91c088_1_1"/>
          <p:cNvPicPr preferRelativeResize="0"/>
          <p:nvPr/>
        </p:nvPicPr>
        <p:blipFill rotWithShape="1">
          <a:blip r:embed="rId4">
            <a:alphaModFix/>
          </a:blip>
          <a:srcRect b="-8600" l="0" r="0" t="8600"/>
          <a:stretch/>
        </p:blipFill>
        <p:spPr>
          <a:xfrm>
            <a:off x="9117026" y="2422524"/>
            <a:ext cx="1722659" cy="63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14a6c91c088_1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8671" y="3631579"/>
            <a:ext cx="700875" cy="811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14a6c91c088_1_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054788" y="3649025"/>
            <a:ext cx="2036738" cy="77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14a6c91c088_1_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83038" y="4687513"/>
            <a:ext cx="1381099" cy="77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14a6c91c088_1_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543125" y="4623927"/>
            <a:ext cx="1205720" cy="90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14a6c91c088_1_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377188" y="1450750"/>
            <a:ext cx="777100" cy="77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14a6c91c088_1_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284650" y="5655650"/>
            <a:ext cx="1607603" cy="904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14a6c91c088_1_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351750" y="5695950"/>
            <a:ext cx="632101" cy="69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g14a6c91c088_1_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9176625" y="5689900"/>
            <a:ext cx="632100" cy="71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400"/>
              <a:buFont typeface="Arial"/>
              <a:buNone/>
            </a:pPr>
            <a:r>
              <a:rPr lang="en-SE" cap="none"/>
              <a:t>Who is a scientist?</a:t>
            </a:r>
            <a:endParaRPr/>
          </a:p>
        </p:txBody>
      </p:sp>
      <p:pic>
        <p:nvPicPr>
          <p:cNvPr descr="A picture containing bird&#10;&#10;Description automatically generated" id="132" name="Google Shape;13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00056" y="3395135"/>
            <a:ext cx="4762500" cy="271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0053" y="737235"/>
            <a:ext cx="5172075" cy="538353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5"/>
          <p:cNvSpPr txBox="1"/>
          <p:nvPr/>
        </p:nvSpPr>
        <p:spPr>
          <a:xfrm>
            <a:off x="6208998" y="1628800"/>
            <a:ext cx="5544616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Char char="•"/>
            </a:pPr>
            <a:r>
              <a:rPr b="0" i="0" lang="en-SE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Affects incentive structures: who can and should receive credit for publishing not only papers but also data sets and code.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Font typeface="Arial"/>
              <a:buChar char="•"/>
            </a:pPr>
            <a:r>
              <a:rPr b="0" i="0" lang="en-SE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Career progression, opportunity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2019-01-29T14:33:31Z</dcterms:created>
  <dc:creator>Blouin,Maxime [NCR]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0x01010075D0B20BB41BF245A74357C5242D202F</vt:lpwstr>
  </property>
</Properties>
</file>